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78" r:id="rId4"/>
    <p:sldId id="280" r:id="rId5"/>
    <p:sldId id="290" r:id="rId6"/>
    <p:sldId id="289" r:id="rId7"/>
    <p:sldId id="291" r:id="rId8"/>
    <p:sldId id="285" r:id="rId9"/>
    <p:sldId id="284" r:id="rId10"/>
    <p:sldId id="287" r:id="rId11"/>
    <p:sldId id="292" r:id="rId12"/>
    <p:sldId id="293" r:id="rId13"/>
    <p:sldId id="294" r:id="rId14"/>
    <p:sldId id="295" r:id="rId15"/>
    <p:sldId id="298" r:id="rId16"/>
    <p:sldId id="296" r:id="rId17"/>
    <p:sldId id="299" r:id="rId18"/>
    <p:sldId id="300" r:id="rId19"/>
    <p:sldId id="281" r:id="rId20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Futura Std Book" panose="020B0802020204020204" charset="0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8A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672" y="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Sheet1!$A$3:$A$9</c:f>
              <c:numCache>
                <c:formatCode>General</c:formatCode>
                <c:ptCount val="7"/>
                <c:pt idx="0">
                  <c:v>1990</c:v>
                </c:pt>
                <c:pt idx="1">
                  <c:v>2000</c:v>
                </c:pt>
                <c:pt idx="2">
                  <c:v>2002</c:v>
                </c:pt>
                <c:pt idx="3">
                  <c:v>2020</c:v>
                </c:pt>
                <c:pt idx="4">
                  <c:v>2030</c:v>
                </c:pt>
                <c:pt idx="5">
                  <c:v>2040</c:v>
                </c:pt>
                <c:pt idx="6">
                  <c:v>2050</c:v>
                </c:pt>
              </c:numCache>
            </c:numRef>
          </c:cat>
          <c:val>
            <c:numRef>
              <c:f>Sheet1!$B$3:$B$9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7.2</c:v>
                </c:pt>
                <c:pt idx="2">
                  <c:v>11.8</c:v>
                </c:pt>
                <c:pt idx="3">
                  <c:v>15.7</c:v>
                </c:pt>
                <c:pt idx="4">
                  <c:v>24.3</c:v>
                </c:pt>
                <c:pt idx="5">
                  <c:v>32.299999999999997</c:v>
                </c:pt>
                <c:pt idx="6">
                  <c:v>37.4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44-4EA5-B683-2C602E438B8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71321919"/>
        <c:axId val="21470047"/>
      </c:lineChart>
      <c:catAx>
        <c:axId val="1871321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470047"/>
        <c:crosses val="autoZero"/>
        <c:auto val="1"/>
        <c:lblAlgn val="ctr"/>
        <c:lblOffset val="100"/>
        <c:noMultiLvlLbl val="0"/>
      </c:catAx>
      <c:valAx>
        <c:axId val="214700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7132191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진료비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507426</c:v>
                </c:pt>
                <c:pt idx="1">
                  <c:v>545275</c:v>
                </c:pt>
                <c:pt idx="2">
                  <c:v>580170</c:v>
                </c:pt>
                <c:pt idx="3">
                  <c:v>646623</c:v>
                </c:pt>
                <c:pt idx="4">
                  <c:v>696271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BB-4FA2-B052-44BEB622CC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진료비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175283</c:v>
                </c:pt>
                <c:pt idx="1">
                  <c:v>193551</c:v>
                </c:pt>
                <c:pt idx="2">
                  <c:v>213615</c:v>
                </c:pt>
                <c:pt idx="3">
                  <c:v>245643</c:v>
                </c:pt>
                <c:pt idx="4">
                  <c:v>271357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BB-4FA2-B052-44BEB622C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64751"/>
        <c:axId val="116369391"/>
      </c:barChart>
      <c:catAx>
        <c:axId val="2086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369391"/>
        <c:crosses val="autoZero"/>
        <c:auto val="1"/>
        <c:lblAlgn val="ctr"/>
        <c:lblOffset val="100"/>
        <c:noMultiLvlLbl val="0"/>
      </c:catAx>
      <c:valAx>
        <c:axId val="116369391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8647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10707943967141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28-4440-B778-7B2464229FB5}"/>
                </c:ext>
              </c:extLst>
            </c:dLbl>
            <c:dLbl>
              <c:idx val="1"/>
              <c:layout>
                <c:manualLayout>
                  <c:x val="-6.1070794396714118E-2"/>
                  <c:y val="-9.315457257588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28-4440-B778-7B2464229FB5}"/>
                </c:ext>
              </c:extLst>
            </c:dLbl>
            <c:dLbl>
              <c:idx val="2"/>
              <c:layout>
                <c:manualLayout>
                  <c:x val="-6.1070794396714076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28-4440-B778-7B2464229FB5}"/>
                </c:ext>
              </c:extLst>
            </c:dLbl>
            <c:dLbl>
              <c:idx val="3"/>
              <c:layout>
                <c:manualLayout>
                  <c:x val="-6.56266030527505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28-4440-B778-7B2464229FB5}"/>
                </c:ext>
              </c:extLst>
            </c:dLbl>
            <c:dLbl>
              <c:idx val="4"/>
              <c:layout>
                <c:manualLayout>
                  <c:x val="-5.3747421663408249E-2"/>
                  <c:y val="-8.4685975068982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28-4440-B778-7B2464229F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6.8</c:v>
                </c:pt>
                <c:pt idx="1">
                  <c:v>7.1</c:v>
                </c:pt>
                <c:pt idx="2">
                  <c:v>7.5</c:v>
                </c:pt>
                <c:pt idx="3">
                  <c:v>7.8</c:v>
                </c:pt>
                <c:pt idx="4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28-4440-B778-7B2464229FB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17115264"/>
        <c:axId val="1112126000"/>
      </c:lineChart>
      <c:catAx>
        <c:axId val="131711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12126000"/>
        <c:crosses val="autoZero"/>
        <c:auto val="1"/>
        <c:lblAlgn val="ctr"/>
        <c:lblOffset val="100"/>
        <c:noMultiLvlLbl val="0"/>
      </c:catAx>
      <c:valAx>
        <c:axId val="1112126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711526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rgbClr val="00588A"/>
              </a:solidFill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2015</c:v>
                </c:pt>
                <c:pt idx="2">
                  <c:v>2018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39</c:v>
                </c:pt>
                <c:pt idx="2">
                  <c:v>56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17-48D3-B863-FFBB6BDDE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7192480"/>
        <c:axId val="1325345232"/>
      </c:barChart>
      <c:catAx>
        <c:axId val="132719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345232"/>
        <c:crosses val="autoZero"/>
        <c:auto val="1"/>
        <c:lblAlgn val="ctr"/>
        <c:lblOffset val="100"/>
        <c:noMultiLvlLbl val="0"/>
      </c:catAx>
      <c:valAx>
        <c:axId val="1325345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7192480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고혈압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583</c:v>
                </c:pt>
                <c:pt idx="1">
                  <c:v>1161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E-4470-B1CB-654911C1E6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당뇨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301</c:v>
                </c:pt>
                <c:pt idx="1">
                  <c:v>601</c:v>
                </c:pt>
                <c:pt idx="2">
                  <c:v>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0E-4470-B1CB-654911C1E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6554048"/>
        <c:axId val="1440616304"/>
      </c:barChart>
      <c:catAx>
        <c:axId val="145655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0616304"/>
        <c:crosses val="autoZero"/>
        <c:auto val="1"/>
        <c:lblAlgn val="ctr"/>
        <c:lblOffset val="100"/>
        <c:noMultiLvlLbl val="0"/>
      </c:catAx>
      <c:valAx>
        <c:axId val="144061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655404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06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927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397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76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912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164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75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25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6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6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9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78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10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66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1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0BD22A-4E14-4E74-9561-92C7AB26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746"/>
            <a:ext cx="12192000" cy="80954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7226F9-CBBE-47BE-9116-67C1BC965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1B015-4E23-402E-967B-8961514D9802}"/>
              </a:ext>
            </a:extLst>
          </p:cNvPr>
          <p:cNvSpPr txBox="1"/>
          <p:nvPr/>
        </p:nvSpPr>
        <p:spPr>
          <a:xfrm>
            <a:off x="8924406" y="4925242"/>
            <a:ext cx="30937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B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반 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3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조</a:t>
            </a:r>
            <a:endParaRPr lang="en-US" altLang="ko-KR" sz="3000" b="1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pPr algn="r"/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노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나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있</a:t>
            </a:r>
            <a:r>
              <a:rPr lang="en-US" altLang="ko-KR" sz="3200" b="1">
                <a:solidFill>
                  <a:schemeClr val="bg1"/>
                </a:solidFill>
                <a:latin typeface="Futura Std Book" panose="020B0802020204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5F69D-1923-4F89-872C-0F6C58DE8983}"/>
              </a:ext>
            </a:extLst>
          </p:cNvPr>
          <p:cNvSpPr txBox="1"/>
          <p:nvPr/>
        </p:nvSpPr>
        <p:spPr>
          <a:xfrm>
            <a:off x="365760" y="495321"/>
            <a:ext cx="924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실버 헬스 케어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플랫폼 구축과 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서비스 </a:t>
            </a:r>
            <a:r>
              <a:rPr lang="ko-KR" altLang="en-US" sz="3200" b="1" dirty="0" err="1">
                <a:solidFill>
                  <a:srgbClr val="00588A"/>
                </a:solidFill>
                <a:latin typeface="Futura Std Book" panose="020B0802020204020204" pitchFamily="34" charset="0"/>
              </a:rPr>
              <a:t>보급율</a:t>
            </a:r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 </a:t>
            </a:r>
            <a:r>
              <a:rPr lang="en-US" altLang="ko-KR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50</a:t>
            </a:r>
            <a:r>
              <a:rPr lang="en-US" altLang="ko-KR" sz="3200" b="1">
                <a:solidFill>
                  <a:srgbClr val="00588A"/>
                </a:solidFill>
                <a:latin typeface="Futura Std Book" panose="020B0802020204020204" pitchFamily="34" charset="0"/>
              </a:rPr>
              <a:t>%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달성을 통한 수익 증대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05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조사내용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305869"/>
              </p:ext>
            </p:extLst>
          </p:nvPr>
        </p:nvGraphicFramePr>
        <p:xfrm>
          <a:off x="1037752" y="2012693"/>
          <a:ext cx="10116496" cy="357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464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5033395">
                  <a:extLst>
                    <a:ext uri="{9D8B030D-6E8A-4147-A177-3AD203B41FA5}">
                      <a16:colId xmlns:a16="http://schemas.microsoft.com/office/drawing/2014/main" val="805242912"/>
                    </a:ext>
                  </a:extLst>
                </a:gridCol>
                <a:gridCol w="1929637">
                  <a:extLst>
                    <a:ext uri="{9D8B030D-6E8A-4147-A177-3AD203B41FA5}">
                      <a16:colId xmlns:a16="http://schemas.microsoft.com/office/drawing/2014/main" val="780437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잠재원인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조사대상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자료출처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17616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/>
                        <a:t>조기 진단체계 부재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스마트 헬스케어 시장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산업통상자원부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17616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스마트 헬스케어 시장 기업 투자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산업통상자원부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27345"/>
                  </a:ext>
                </a:extLst>
              </a:tr>
              <a:tr h="35368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보건의료기관종별 분포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353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지역별 의료서비스 불균형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인구 및 인구밀도 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병원 종병 의사 인력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  <a:tr h="3347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의료비용 부담 증가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의료비 지원금액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97298"/>
                  </a:ext>
                </a:extLst>
              </a:tr>
              <a:tr h="3347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노후생활 보조금 지원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통계청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714318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질병별 진단 가이드라인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대한내과학회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683282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진단 가이드라인 부재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암 종별 오진율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한국소비자원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37423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전체 오진 중 암 비중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인터넷 조사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57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28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06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수집계획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A4DFA5-BBCC-4D0A-8126-26B744231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1691"/>
              </p:ext>
            </p:extLst>
          </p:nvPr>
        </p:nvGraphicFramePr>
        <p:xfrm>
          <a:off x="1057012" y="1251721"/>
          <a:ext cx="10055485" cy="524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310">
                  <a:extLst>
                    <a:ext uri="{9D8B030D-6E8A-4147-A177-3AD203B41FA5}">
                      <a16:colId xmlns:a16="http://schemas.microsoft.com/office/drawing/2014/main" val="2029822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2463150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574429139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876001756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454025203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4084159373"/>
                    </a:ext>
                  </a:extLst>
                </a:gridCol>
              </a:tblGrid>
              <a:tr h="297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잠재원인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 수집계획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15201"/>
                  </a:ext>
                </a:extLst>
              </a:tr>
              <a:tr h="31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데이터명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속성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발생주기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수집가능성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주요특성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021638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인력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지역별 보건의료기관종별 분포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  <a:endParaRPr lang="en-US" altLang="ko-KR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4259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수도권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지역별 인구 및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09462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의료시설 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의료자원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2225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플랫폼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산업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4945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기업 투자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투자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9188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조기 진단체계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시장규모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13346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의료비 지원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의료보험비 정부보조금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38950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노후생활 보조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정부 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3097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한국 소비자원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38307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 중 암비중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국민 암센터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2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60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06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수집계획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A4DFA5-BBCC-4D0A-8126-26B7442317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57012" y="1251721"/>
          <a:ext cx="10055485" cy="524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310">
                  <a:extLst>
                    <a:ext uri="{9D8B030D-6E8A-4147-A177-3AD203B41FA5}">
                      <a16:colId xmlns:a16="http://schemas.microsoft.com/office/drawing/2014/main" val="2029822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2463150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574429139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876001756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454025203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4084159373"/>
                    </a:ext>
                  </a:extLst>
                </a:gridCol>
              </a:tblGrid>
              <a:tr h="297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잠재원인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 수집계획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15201"/>
                  </a:ext>
                </a:extLst>
              </a:tr>
              <a:tr h="31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데이터명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속성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발생주기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수집가능성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주요특성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021638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인력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지역별 보건의료기관종별 분포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  <a:endParaRPr lang="en-US" altLang="ko-KR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4259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수도권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지역별 인구 및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09462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의료시설 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의료자원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2225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플랫폼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산업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4945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기업 투자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투자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9188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조기 진단체계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시장규모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13346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의료비 지원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의료보험비 정부보조금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38950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노후생활 보조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정부 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3097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한국 소비자원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38307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 중 암비중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국민 암센터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2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7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2B8EE4-AFB3-4AE9-AE66-785964F40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65620"/>
              </p:ext>
            </p:extLst>
          </p:nvPr>
        </p:nvGraphicFramePr>
        <p:xfrm>
          <a:off x="775977" y="1609011"/>
          <a:ext cx="5083731" cy="507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577">
                  <a:extLst>
                    <a:ext uri="{9D8B030D-6E8A-4147-A177-3AD203B41FA5}">
                      <a16:colId xmlns:a16="http://schemas.microsoft.com/office/drawing/2014/main" val="2728571045"/>
                    </a:ext>
                  </a:extLst>
                </a:gridCol>
                <a:gridCol w="1694577">
                  <a:extLst>
                    <a:ext uri="{9D8B030D-6E8A-4147-A177-3AD203B41FA5}">
                      <a16:colId xmlns:a16="http://schemas.microsoft.com/office/drawing/2014/main" val="3052846600"/>
                    </a:ext>
                  </a:extLst>
                </a:gridCol>
                <a:gridCol w="1694577">
                  <a:extLst>
                    <a:ext uri="{9D8B030D-6E8A-4147-A177-3AD203B41FA5}">
                      <a16:colId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기준년도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검사기준년도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  <a:r>
                        <a:rPr lang="en-US" altLang="ko-KR" sz="1200"/>
                        <a:t>(2016</a:t>
                      </a:r>
                      <a:r>
                        <a:rPr lang="ko-KR" altLang="en-US" sz="1200"/>
                        <a:t>년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가입자 일련번호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</a:t>
                      </a:r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성별코드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  <a:r>
                        <a:rPr lang="en-US" altLang="ko-KR" sz="1200"/>
                        <a:t>(1:</a:t>
                      </a:r>
                      <a:r>
                        <a:rPr lang="ko-KR" altLang="en-US" sz="1200"/>
                        <a:t>남성</a:t>
                      </a:r>
                      <a:r>
                        <a:rPr lang="en-US" altLang="ko-KR" sz="1200"/>
                        <a:t>, 2:</a:t>
                      </a:r>
                      <a:r>
                        <a:rPr lang="ko-KR" altLang="en-US" sz="1200"/>
                        <a:t>여성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연령대코드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연령대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940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거주지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신장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신장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 </a:t>
                      </a:r>
                      <a:r>
                        <a:rPr lang="en-US" altLang="ko-KR" sz="1200"/>
                        <a:t>(5cm </a:t>
                      </a:r>
                      <a:r>
                        <a:rPr lang="ko-KR" altLang="en-US" sz="1200"/>
                        <a:t>간격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9470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체중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체중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 </a:t>
                      </a:r>
                      <a:r>
                        <a:rPr lang="en-US" altLang="ko-KR" sz="1200"/>
                        <a:t>(5kg </a:t>
                      </a:r>
                      <a:r>
                        <a:rPr lang="ko-KR" altLang="en-US" sz="1200"/>
                        <a:t>간격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597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허리둘레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허리둘레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106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시력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좌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우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0980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청력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좌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우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청력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  <a:r>
                        <a:rPr lang="en-US" altLang="ko-KR" sz="1200"/>
                        <a:t>(1:</a:t>
                      </a:r>
                      <a:r>
                        <a:rPr lang="ko-KR" altLang="en-US" sz="1200"/>
                        <a:t>정상</a:t>
                      </a:r>
                      <a:r>
                        <a:rPr lang="en-US" altLang="ko-KR" sz="1200"/>
                        <a:t>, 2:</a:t>
                      </a:r>
                      <a:r>
                        <a:rPr lang="ko-KR" altLang="en-US" sz="1200"/>
                        <a:t>비정상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86933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수축기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수축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7113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이완기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이완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0773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식전혈당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혈당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334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05137F-5BC5-49C3-BEBF-B26C9E15B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26222"/>
              </p:ext>
            </p:extLst>
          </p:nvPr>
        </p:nvGraphicFramePr>
        <p:xfrm>
          <a:off x="6332293" y="1597265"/>
          <a:ext cx="5328405" cy="4714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135">
                  <a:extLst>
                    <a:ext uri="{9D8B030D-6E8A-4147-A177-3AD203B41FA5}">
                      <a16:colId xmlns:a16="http://schemas.microsoft.com/office/drawing/2014/main" val="2190457245"/>
                    </a:ext>
                  </a:extLst>
                </a:gridCol>
                <a:gridCol w="1776135">
                  <a:extLst>
                    <a:ext uri="{9D8B030D-6E8A-4147-A177-3AD203B41FA5}">
                      <a16:colId xmlns:a16="http://schemas.microsoft.com/office/drawing/2014/main" val="2009103400"/>
                    </a:ext>
                  </a:extLst>
                </a:gridCol>
                <a:gridCol w="1776135">
                  <a:extLst>
                    <a:ext uri="{9D8B030D-6E8A-4147-A177-3AD203B41FA5}">
                      <a16:colId xmlns:a16="http://schemas.microsoft.com/office/drawing/2014/main" val="603535454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0415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총콜레스테롤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4663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HDL </a:t>
                      </a:r>
                      <a:r>
                        <a:rPr lang="ko-KR" altLang="en-US" sz="1200"/>
                        <a:t>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2718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LDL </a:t>
                      </a:r>
                      <a:r>
                        <a:rPr lang="ko-KR" altLang="en-US" sz="1200"/>
                        <a:t>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08853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혈색소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단백질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803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요단백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소변 배출량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924908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혈청크레아티닌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크레아티닌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04377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혈청지오티 </a:t>
                      </a:r>
                      <a:r>
                        <a:rPr lang="en-US" altLang="ko-KR" sz="1300"/>
                        <a:t>AST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2455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혈청지오티 </a:t>
                      </a:r>
                      <a:r>
                        <a:rPr lang="en-US" altLang="ko-KR" sz="1300"/>
                        <a:t>ALT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988126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감마지티피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06187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흡연상태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흡연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  <a:r>
                        <a:rPr lang="en-US" altLang="ko-KR" sz="1300"/>
                        <a:t>(1: </a:t>
                      </a:r>
                      <a:r>
                        <a:rPr lang="ko-KR" altLang="en-US" sz="1300"/>
                        <a:t>흡연</a:t>
                      </a:r>
                      <a:r>
                        <a:rPr lang="en-US" altLang="ko-KR" sz="1300"/>
                        <a:t> 2:</a:t>
                      </a:r>
                      <a:r>
                        <a:rPr lang="ko-KR" altLang="en-US" sz="1300"/>
                        <a:t>비흡연</a:t>
                      </a:r>
                      <a:r>
                        <a:rPr lang="en-US" altLang="ko-KR" sz="1300"/>
                        <a:t>)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53456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구강검진 수검여부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검사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  <a:r>
                        <a:rPr lang="en-US" altLang="ko-KR" sz="1300"/>
                        <a:t>(1: </a:t>
                      </a:r>
                      <a:r>
                        <a:rPr lang="ko-KR" altLang="en-US" sz="1300"/>
                        <a:t>있음</a:t>
                      </a:r>
                      <a:r>
                        <a:rPr lang="en-US" altLang="ko-KR" sz="1300"/>
                        <a:t>, 2:</a:t>
                      </a:r>
                      <a:r>
                        <a:rPr lang="ko-KR" altLang="en-US" sz="1300"/>
                        <a:t>없음</a:t>
                      </a:r>
                      <a:r>
                        <a:rPr lang="en-US" altLang="ko-KR" sz="1300"/>
                        <a:t>)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6766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치석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치석 존재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  <a:r>
                        <a:rPr lang="en-US" altLang="ko-KR" sz="1300"/>
                        <a:t>(1: </a:t>
                      </a:r>
                      <a:r>
                        <a:rPr lang="ko-KR" altLang="en-US" sz="1300"/>
                        <a:t>있음</a:t>
                      </a:r>
                      <a:r>
                        <a:rPr lang="en-US" altLang="ko-KR" sz="1300"/>
                        <a:t>, 2:</a:t>
                      </a:r>
                      <a:r>
                        <a:rPr lang="ko-KR" altLang="en-US" sz="1300"/>
                        <a:t>없음</a:t>
                      </a:r>
                      <a:r>
                        <a:rPr lang="en-US" altLang="ko-KR" sz="1300"/>
                        <a:t>)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26278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7461054-0A6C-497B-AB2E-608F1FA5C909}"/>
              </a:ext>
            </a:extLst>
          </p:cNvPr>
          <p:cNvSpPr/>
          <p:nvPr/>
        </p:nvSpPr>
        <p:spPr>
          <a:xfrm>
            <a:off x="838897" y="925165"/>
            <a:ext cx="2453110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건강검진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98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2B8EE4-AFB3-4AE9-AE66-785964F40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674556"/>
              </p:ext>
            </p:extLst>
          </p:nvPr>
        </p:nvGraphicFramePr>
        <p:xfrm>
          <a:off x="846617" y="1959674"/>
          <a:ext cx="5020812" cy="4714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User_ID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검사자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Diagnosis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 진단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  <a:r>
                        <a:rPr lang="en-US" altLang="ko-KR" sz="1200"/>
                        <a:t>(M:</a:t>
                      </a:r>
                      <a:r>
                        <a:rPr lang="ko-KR" altLang="en-US" sz="1200"/>
                        <a:t>음성</a:t>
                      </a:r>
                      <a:r>
                        <a:rPr lang="en-US" altLang="ko-KR" sz="1200"/>
                        <a:t>, B:</a:t>
                      </a:r>
                      <a:r>
                        <a:rPr lang="ko-KR" altLang="en-US" sz="1200"/>
                        <a:t>양성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Radius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반지름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Perimeter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940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Area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넓이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Texture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질감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9470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Smoothness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매끈정도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597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Compactness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압축정도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106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Concavity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경계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0980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Concave Point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경계점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86933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Symmetry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대칭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7113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Fractal Dim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평균 프랙탈 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0773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C189DC-185D-4100-A934-C3671FC6F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101288"/>
              </p:ext>
            </p:extLst>
          </p:nvPr>
        </p:nvGraphicFramePr>
        <p:xfrm>
          <a:off x="6324572" y="1959674"/>
          <a:ext cx="5020812" cy="181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종별코드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시군구코드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시군구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조재지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59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23069DA-EAD0-4F3F-987C-E05C9135E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631079"/>
              </p:ext>
            </p:extLst>
          </p:nvPr>
        </p:nvGraphicFramePr>
        <p:xfrm>
          <a:off x="6324572" y="4858946"/>
          <a:ext cx="5020812" cy="181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종별코드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요양기관명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요양 시설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검색코드명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검색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9401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D9424E9-0817-4ECE-B927-A9477D9A183E}"/>
              </a:ext>
            </a:extLst>
          </p:cNvPr>
          <p:cNvSpPr/>
          <p:nvPr/>
        </p:nvSpPr>
        <p:spPr>
          <a:xfrm>
            <a:off x="846617" y="1159505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세포 이미지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1849C8-57CA-452E-AFF3-6932C594F3B6}"/>
              </a:ext>
            </a:extLst>
          </p:cNvPr>
          <p:cNvSpPr/>
          <p:nvPr/>
        </p:nvSpPr>
        <p:spPr>
          <a:xfrm>
            <a:off x="6324572" y="1156124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의료기관 정보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777661-CF2E-4785-A154-EA39B3E257BC}"/>
              </a:ext>
            </a:extLst>
          </p:cNvPr>
          <p:cNvSpPr/>
          <p:nvPr/>
        </p:nvSpPr>
        <p:spPr>
          <a:xfrm>
            <a:off x="6324572" y="4111295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의료기간 보조정보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5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결측치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063B73-E101-4937-913B-8DEF1F83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53" y="1882725"/>
            <a:ext cx="2049493" cy="36622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4216E4-4B00-4E53-97D1-7439B7E2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1" y="1907733"/>
            <a:ext cx="1712277" cy="3662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94B21-80C3-4C50-AF64-153CFC10D661}"/>
              </a:ext>
            </a:extLst>
          </p:cNvPr>
          <p:cNvSpPr txBox="1"/>
          <p:nvPr/>
        </p:nvSpPr>
        <p:spPr>
          <a:xfrm>
            <a:off x="1569418" y="5873135"/>
            <a:ext cx="2164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 검진 데이터</a:t>
            </a:r>
            <a:endParaRPr lang="en-US" altLang="ko-KR" sz="2000" b="1"/>
          </a:p>
          <a:p>
            <a:pPr algn="ctr"/>
            <a:r>
              <a:rPr lang="en-US" altLang="ko-KR" sz="2000" b="1"/>
              <a:t>70,000</a:t>
            </a:r>
            <a:r>
              <a:rPr lang="ko-KR" altLang="en-US" sz="2000" b="1"/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AC3D8-B1B5-46A6-8534-126A18265672}"/>
              </a:ext>
            </a:extLst>
          </p:cNvPr>
          <p:cNvSpPr txBox="1"/>
          <p:nvPr/>
        </p:nvSpPr>
        <p:spPr>
          <a:xfrm>
            <a:off x="4856191" y="5873135"/>
            <a:ext cx="2479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  <a:endParaRPr lang="en-US" altLang="ko-KR" sz="2000" b="1"/>
          </a:p>
          <a:p>
            <a:pPr algn="ctr"/>
            <a:r>
              <a:rPr lang="en-US" altLang="ko-KR" sz="2000" b="1"/>
              <a:t>247</a:t>
            </a:r>
            <a:r>
              <a:rPr lang="ko-KR" altLang="en-US" sz="2000" b="1"/>
              <a:t>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47D78C-5F29-407E-82D9-57DB00F63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046" y="1874456"/>
            <a:ext cx="2049493" cy="3728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D1EEC4-B50A-43B3-8D7A-B04F830F1776}"/>
              </a:ext>
            </a:extLst>
          </p:cNvPr>
          <p:cNvSpPr txBox="1"/>
          <p:nvPr/>
        </p:nvSpPr>
        <p:spPr>
          <a:xfrm>
            <a:off x="8039468" y="5870497"/>
            <a:ext cx="2664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의료기관 정보 데이터</a:t>
            </a:r>
            <a:endParaRPr lang="en-US" altLang="ko-KR" sz="2000" b="1"/>
          </a:p>
          <a:p>
            <a:pPr algn="ctr"/>
            <a:r>
              <a:rPr lang="en-US" altLang="ko-KR" sz="2000" b="1"/>
              <a:t>69544</a:t>
            </a:r>
            <a:r>
              <a:rPr lang="ko-KR" altLang="en-US" sz="2000" b="1"/>
              <a:t>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5CB3E0-5F30-45DF-88B7-7C4479C57388}"/>
              </a:ext>
            </a:extLst>
          </p:cNvPr>
          <p:cNvSpPr txBox="1"/>
          <p:nvPr/>
        </p:nvSpPr>
        <p:spPr>
          <a:xfrm>
            <a:off x="1065402" y="1157045"/>
            <a:ext cx="10075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결측치들</a:t>
            </a:r>
            <a:r>
              <a:rPr lang="ko-KR" altLang="en-US" sz="2000" b="1" dirty="0"/>
              <a:t> 중 </a:t>
            </a:r>
            <a:r>
              <a:rPr lang="ko-KR" altLang="en-US" sz="2000" b="1" dirty="0" err="1"/>
              <a:t>의미있는</a:t>
            </a:r>
            <a:r>
              <a:rPr lang="ko-KR" altLang="en-US" sz="2000" b="1" dirty="0"/>
              <a:t> 데이터는 대체 회귀모델을 이용하여 대체</a:t>
            </a:r>
          </a:p>
        </p:txBody>
      </p:sp>
    </p:spTree>
    <p:extLst>
      <p:ext uri="{BB962C8B-B14F-4D97-AF65-F5344CB8AC3E}">
        <p14:creationId xmlns:p14="http://schemas.microsoft.com/office/powerpoint/2010/main" val="74862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이상치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B5EE92-1F28-42B9-B500-DE8110502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9" y="2396315"/>
            <a:ext cx="4669413" cy="39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7FF72D-8736-4CDD-A836-9E2F0A4FE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31" y="2448702"/>
            <a:ext cx="4697495" cy="3867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A419F7-CCC9-444C-B511-C83DEEB09F4C}"/>
              </a:ext>
            </a:extLst>
          </p:cNvPr>
          <p:cNvSpPr txBox="1"/>
          <p:nvPr/>
        </p:nvSpPr>
        <p:spPr>
          <a:xfrm>
            <a:off x="1699236" y="1996205"/>
            <a:ext cx="216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건강검진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19ED87-8DE3-44D2-90E9-5C05C136572B}"/>
              </a:ext>
            </a:extLst>
          </p:cNvPr>
          <p:cNvSpPr txBox="1"/>
          <p:nvPr/>
        </p:nvSpPr>
        <p:spPr>
          <a:xfrm>
            <a:off x="7901943" y="1996205"/>
            <a:ext cx="2499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6DB0E-84FC-414F-A328-FA49DD10C4E6}"/>
              </a:ext>
            </a:extLst>
          </p:cNvPr>
          <p:cNvSpPr txBox="1"/>
          <p:nvPr/>
        </p:nvSpPr>
        <p:spPr>
          <a:xfrm>
            <a:off x="1065402" y="1157045"/>
            <a:ext cx="10075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IQR</a:t>
            </a:r>
            <a:r>
              <a:rPr lang="ko-KR" altLang="en-US" sz="2000" b="1" dirty="0"/>
              <a:t>을 기준으로 선정한 이상치 중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합리적이지 않은 데이터 제거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98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정제방안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–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건강검진 데이터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D387E8C-5CC7-40F2-9D8D-0AA19AD8C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953442"/>
              </p:ext>
            </p:extLst>
          </p:nvPr>
        </p:nvGraphicFramePr>
        <p:xfrm>
          <a:off x="1057012" y="1251721"/>
          <a:ext cx="10055485" cy="5000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310">
                  <a:extLst>
                    <a:ext uri="{9D8B030D-6E8A-4147-A177-3AD203B41FA5}">
                      <a16:colId xmlns:a16="http://schemas.microsoft.com/office/drawing/2014/main" val="2029822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2463150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574429139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876001756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454025203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4084159373"/>
                    </a:ext>
                  </a:extLst>
                </a:gridCol>
              </a:tblGrid>
              <a:tr h="367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>
                          <a:solidFill>
                            <a:schemeClr val="bg1"/>
                          </a:solidFill>
                        </a:rPr>
                        <a:t>항목명</a:t>
                      </a:r>
                      <a:endParaRPr lang="ko-KR" altLang="en-US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의미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유형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이상치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결측치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정제방안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021638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신장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검진자 키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  <a:endParaRPr lang="en-US" altLang="ko-KR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51</a:t>
                      </a:r>
                      <a:r>
                        <a:rPr lang="ko-KR" altLang="en-US" sz="1100" b="1"/>
                        <a:t>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BMI</a:t>
                      </a:r>
                      <a:r>
                        <a:rPr lang="ko-KR" altLang="en-US" sz="1100" b="1"/>
                        <a:t>지수 </a:t>
                      </a:r>
                      <a:endParaRPr lang="en-US" altLang="ko-KR" sz="1100" b="1"/>
                    </a:p>
                    <a:p>
                      <a:pPr algn="ctr" latinLnBrk="1"/>
                      <a:r>
                        <a:rPr lang="ko-KR" altLang="en-US" sz="1100" b="1"/>
                        <a:t>파생변수 생성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4259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체중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검진자 체중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51</a:t>
                      </a:r>
                      <a:r>
                        <a:rPr lang="ko-KR" altLang="en-US" sz="1100" b="1"/>
                        <a:t>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09462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허리둘레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검진자 허리둘레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13</a:t>
                      </a:r>
                      <a:r>
                        <a:rPr lang="ko-KR" altLang="en-US" sz="1100" b="1"/>
                        <a:t>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제거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2225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시력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검진자 시력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19</a:t>
                      </a:r>
                      <a:r>
                        <a:rPr lang="ko-KR" altLang="en-US" sz="1100" b="1"/>
                        <a:t>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제거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4945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청력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검진자 청력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범주형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19</a:t>
                      </a:r>
                      <a:r>
                        <a:rPr lang="ko-KR" altLang="en-US" sz="1100" b="1"/>
                        <a:t>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제거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9188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혈압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검진자 혈압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8</a:t>
                      </a:r>
                      <a:r>
                        <a:rPr lang="ko-KR" altLang="en-US" sz="1100" b="1"/>
                        <a:t>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BMI</a:t>
                      </a:r>
                      <a:r>
                        <a:rPr lang="ko-KR" altLang="en-US" sz="1100" b="1"/>
                        <a:t>로 예측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13346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LDL</a:t>
                      </a:r>
                      <a:r>
                        <a:rPr lang="ko-KR" altLang="en-US" sz="1100" b="1"/>
                        <a:t>콜레스테롤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검진자 콜레스테롤</a:t>
                      </a:r>
                      <a:endParaRPr lang="en-US" altLang="ko-KR" sz="1100" b="1"/>
                    </a:p>
                    <a:p>
                      <a:pPr algn="ctr" latinLnBrk="1"/>
                      <a:r>
                        <a:rPr lang="ko-KR" altLang="en-US" sz="1100" b="1"/>
                        <a:t>수치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181</a:t>
                      </a:r>
                      <a:r>
                        <a:rPr lang="ko-KR" altLang="en-US" sz="1100" b="1"/>
                        <a:t>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총콜레스테롤로 </a:t>
                      </a:r>
                      <a:endParaRPr lang="en-US" altLang="ko-KR" sz="1100" b="1"/>
                    </a:p>
                    <a:p>
                      <a:pPr algn="ctr" latinLnBrk="1"/>
                      <a:r>
                        <a:rPr lang="ko-KR" altLang="en-US" sz="1100" b="1"/>
                        <a:t>예측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38950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요단백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검진자 요단백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346</a:t>
                      </a:r>
                      <a:r>
                        <a:rPr lang="ko-KR" altLang="en-US" sz="1100" b="1"/>
                        <a:t>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식전혈당으로 예측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3097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흡연상태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흡연 유무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범주형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18</a:t>
                      </a:r>
                      <a:r>
                        <a:rPr lang="ko-KR" altLang="en-US" sz="1100" b="1"/>
                        <a:t>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제거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38307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치석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치석 유무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41700</a:t>
                      </a:r>
                      <a:r>
                        <a:rPr lang="ko-KR" altLang="en-US" sz="1100" b="1"/>
                        <a:t>개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제거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2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96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08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정제방안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–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세포 이미지 데이터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ECE9BA-3F4B-448E-8BF4-0CFA0815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62" y="1876252"/>
            <a:ext cx="2049493" cy="36622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FC3AAA-FFA1-415C-A5BF-198A73CA6640}"/>
              </a:ext>
            </a:extLst>
          </p:cNvPr>
          <p:cNvSpPr txBox="1"/>
          <p:nvPr/>
        </p:nvSpPr>
        <p:spPr>
          <a:xfrm>
            <a:off x="1039200" y="5866662"/>
            <a:ext cx="2479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결측치</a:t>
            </a:r>
            <a:r>
              <a:rPr lang="ko-KR" altLang="en-US" sz="2000" b="1" dirty="0"/>
              <a:t> 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99AEC1-8801-4173-8E86-498C08243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554" y="2218406"/>
            <a:ext cx="4245257" cy="242118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3C2B074-514E-4451-8D78-203039147DFF}"/>
              </a:ext>
            </a:extLst>
          </p:cNvPr>
          <p:cNvSpPr/>
          <p:nvPr/>
        </p:nvSpPr>
        <p:spPr>
          <a:xfrm>
            <a:off x="5286462" y="3187817"/>
            <a:ext cx="1619075" cy="718045"/>
          </a:xfrm>
          <a:prstGeom prst="rightArrow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39823-403A-4140-9E5F-37E143B53FC8}"/>
              </a:ext>
            </a:extLst>
          </p:cNvPr>
          <p:cNvSpPr txBox="1"/>
          <p:nvPr/>
        </p:nvSpPr>
        <p:spPr>
          <a:xfrm>
            <a:off x="1254262" y="1145660"/>
            <a:ext cx="5361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/>
              <a:t>결측치</a:t>
            </a:r>
            <a:r>
              <a:rPr lang="ko-KR" altLang="en-US" sz="2200" b="1" dirty="0"/>
              <a:t> 제거방안 </a:t>
            </a:r>
            <a:r>
              <a:rPr lang="en-US" altLang="ko-KR" sz="2200" b="1" dirty="0"/>
              <a:t>– </a:t>
            </a:r>
            <a:r>
              <a:rPr lang="ko-KR" altLang="en-US" sz="2200" b="1" dirty="0"/>
              <a:t>회귀모델</a:t>
            </a:r>
          </a:p>
        </p:txBody>
      </p:sp>
    </p:spTree>
    <p:extLst>
      <p:ext uri="{BB962C8B-B14F-4D97-AF65-F5344CB8AC3E}">
        <p14:creationId xmlns:p14="http://schemas.microsoft.com/office/powerpoint/2010/main" val="393785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Q &amp; A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b="1" dirty="0">
                <a:solidFill>
                  <a:schemeClr val="tx1"/>
                </a:solidFill>
                <a:latin typeface="Futura Std Book" panose="020B0802020204020204" charset="0"/>
                <a:ea typeface="맑은 고딕" panose="020B0503020000020004" pitchFamily="50" charset="-127"/>
              </a:rPr>
              <a:t>Contents</a:t>
            </a:r>
            <a:endParaRPr lang="ko-KR" altLang="en-US" sz="5333" b="1" dirty="0">
              <a:solidFill>
                <a:schemeClr val="tx1"/>
              </a:solidFill>
              <a:latin typeface="Futura Std Book" panose="020B0802020204020204" charset="0"/>
              <a:ea typeface="맑은 고딕" panose="020B0503020000020004" pitchFamily="50" charset="-127"/>
            </a:endParaRP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806328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목적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도출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 조사내용</a:t>
            </a:r>
            <a:endParaRPr lang="en-US" altLang="ko-KR" sz="2500" b="1">
              <a:solidFill>
                <a:schemeClr val="tx1"/>
              </a:solidFill>
              <a:latin typeface="Futura Std Book" panose="020B0802020204020204" pitchFamily="34" charset="0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06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데이터 수집 계획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07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데이터 특성 확인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9D412082-FC30-4BE1-9CB2-20BFDFEF936A}"/>
              </a:ext>
            </a:extLst>
          </p:cNvPr>
          <p:cNvGrpSpPr/>
          <p:nvPr/>
        </p:nvGrpSpPr>
        <p:grpSpPr>
          <a:xfrm>
            <a:off x="124020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C67AE28-33F7-4CC0-B765-5291E9B1F1D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9563A3A-A2A1-4D5B-8A65-435A50A842D9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2B5BC9-85E7-402C-8BFD-A678E2F6C611}"/>
              </a:ext>
            </a:extLst>
          </p:cNvPr>
          <p:cNvGrpSpPr/>
          <p:nvPr/>
        </p:nvGrpSpPr>
        <p:grpSpPr>
          <a:xfrm>
            <a:off x="3115807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BD0A192-4D86-4CDC-9C15-0814F46722B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62B3D8-A087-41EE-9D93-CAC0AB4B341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배경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2139" y="6073629"/>
            <a:ext cx="9527721" cy="503913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 사회 진입에 따른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124831" y="1674495"/>
            <a:ext cx="291782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급격한 고령화 속도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6171580" y="2191133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3115806" y="1679255"/>
            <a:ext cx="2917826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만성질환 유병률 증가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6171581" y="1674495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노인 의료비 증가</a:t>
              </a:r>
              <a:endParaRPr lang="ko-KR" altLang="en-US" sz="1600" b="1" kern="120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968CFC-C0B0-42AA-8EE9-9A41A2860817}"/>
              </a:ext>
            </a:extLst>
          </p:cNvPr>
          <p:cNvSpPr/>
          <p:nvPr/>
        </p:nvSpPr>
        <p:spPr>
          <a:xfrm>
            <a:off x="195765" y="3783183"/>
            <a:ext cx="2785110" cy="22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고령인구 비율 예측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00BE42-9666-488D-9549-61346A3C65F0}"/>
              </a:ext>
            </a:extLst>
          </p:cNvPr>
          <p:cNvSpPr/>
          <p:nvPr/>
        </p:nvSpPr>
        <p:spPr>
          <a:xfrm>
            <a:off x="195766" y="4112270"/>
            <a:ext cx="2785110" cy="1188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세계 최고 수준의 고령화 속도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OECD </a:t>
            </a:r>
            <a:r>
              <a:rPr lang="ko-KR" altLang="en-US" sz="1300" b="1">
                <a:solidFill>
                  <a:schemeClr val="tx1"/>
                </a:solidFill>
              </a:rPr>
              <a:t>평균 </a:t>
            </a:r>
            <a:r>
              <a:rPr lang="en-US" altLang="ko-KR" sz="1300" b="1">
                <a:solidFill>
                  <a:schemeClr val="tx1"/>
                </a:solidFill>
              </a:rPr>
              <a:t>1.6 : </a:t>
            </a:r>
            <a:r>
              <a:rPr lang="ko-KR" altLang="en-US" sz="1300" b="1">
                <a:solidFill>
                  <a:schemeClr val="tx1"/>
                </a:solidFill>
              </a:rPr>
              <a:t>한국 </a:t>
            </a:r>
            <a:r>
              <a:rPr lang="en-US" altLang="ko-KR" sz="1300" b="1">
                <a:solidFill>
                  <a:schemeClr val="tx1"/>
                </a:solidFill>
              </a:rPr>
              <a:t>4.0</a:t>
            </a: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2030</a:t>
            </a:r>
            <a:r>
              <a:rPr lang="ko-KR" altLang="en-US" sz="1300" b="1">
                <a:solidFill>
                  <a:schemeClr val="tx1"/>
                </a:solidFill>
              </a:rPr>
              <a:t>년 </a:t>
            </a:r>
            <a:r>
              <a:rPr lang="en-US" altLang="ko-KR" sz="1300" b="1">
                <a:solidFill>
                  <a:schemeClr val="tx1"/>
                </a:solidFill>
              </a:rPr>
              <a:t>65</a:t>
            </a:r>
            <a:r>
              <a:rPr lang="ko-KR" altLang="en-US" sz="1300" b="1">
                <a:solidFill>
                  <a:schemeClr val="tx1"/>
                </a:solidFill>
              </a:rPr>
              <a:t>세 이상 비율 </a:t>
            </a:r>
            <a:r>
              <a:rPr lang="en-US" altLang="ko-KR" sz="1300" b="1">
                <a:solidFill>
                  <a:schemeClr val="tx1"/>
                </a:solidFill>
              </a:rPr>
              <a:t>25%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DBB40DE-1F55-43D8-B847-23F44620014F}"/>
              </a:ext>
            </a:extLst>
          </p:cNvPr>
          <p:cNvSpPr/>
          <p:nvPr/>
        </p:nvSpPr>
        <p:spPr>
          <a:xfrm>
            <a:off x="3182167" y="4122066"/>
            <a:ext cx="2785110" cy="12265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우리나라 성인 중 </a:t>
            </a:r>
            <a:r>
              <a:rPr lang="en-US" altLang="ko-KR" sz="1300" b="1">
                <a:solidFill>
                  <a:schemeClr val="tx1"/>
                </a:solidFill>
              </a:rPr>
              <a:t>54% </a:t>
            </a:r>
            <a:r>
              <a:rPr lang="ko-KR" altLang="en-US" sz="1300" b="1">
                <a:solidFill>
                  <a:schemeClr val="tx1"/>
                </a:solidFill>
              </a:rPr>
              <a:t>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만성질환 유병률 매년 증가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국민 의료비 평균 증가율 </a:t>
            </a:r>
            <a:r>
              <a:rPr lang="en-US" altLang="ko-KR" sz="1300" b="1">
                <a:solidFill>
                  <a:schemeClr val="tx1"/>
                </a:solidFill>
              </a:rPr>
              <a:t>6%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385C34-B838-405D-91DE-7381ACB26DFA}"/>
              </a:ext>
            </a:extLst>
          </p:cNvPr>
          <p:cNvSpPr/>
          <p:nvPr/>
        </p:nvSpPr>
        <p:spPr>
          <a:xfrm>
            <a:off x="3749353" y="3861967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만성질환 유병률 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id="{0DA074BC-1681-4630-9A10-04B251E72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587524"/>
              </p:ext>
            </p:extLst>
          </p:nvPr>
        </p:nvGraphicFramePr>
        <p:xfrm>
          <a:off x="195767" y="2272246"/>
          <a:ext cx="2785110" cy="154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/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08000" tIns="0" rIns="108000" bIns="144000" rtlCol="0" anchor="ctr" anchorCtr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노인인구 증가 → 의료비 증가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다른 연령에 비해 두 배 빠르게 증가 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전체 진료비의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ko-KR" altLang="en-US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altLang="ko-KR" sz="13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blipFill>
                <a:blip r:embed="rId4"/>
                <a:stretch>
                  <a:fillRect l="-2397" b="-29268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57">
            <a:extLst>
              <a:ext uri="{FF2B5EF4-FFF2-40B4-BE49-F238E27FC236}">
                <a16:creationId xmlns:a16="http://schemas.microsoft.com/office/drawing/2014/main" id="{D4F36E9B-E4EE-4594-9C35-EA5CEDD6F1EE}"/>
              </a:ext>
            </a:extLst>
          </p:cNvPr>
          <p:cNvSpPr/>
          <p:nvPr/>
        </p:nvSpPr>
        <p:spPr>
          <a:xfrm>
            <a:off x="6805125" y="3855608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의료비 통계지표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9" name="차트 58">
            <a:extLst>
              <a:ext uri="{FF2B5EF4-FFF2-40B4-BE49-F238E27FC236}">
                <a16:creationId xmlns:a16="http://schemas.microsoft.com/office/drawing/2014/main" id="{215C337F-95BC-4603-9772-33063A8A1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368420"/>
              </p:ext>
            </p:extLst>
          </p:nvPr>
        </p:nvGraphicFramePr>
        <p:xfrm>
          <a:off x="6237937" y="2275166"/>
          <a:ext cx="2785110" cy="1530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93E035-3F55-496A-9D43-D93D870E7983}"/>
              </a:ext>
            </a:extLst>
          </p:cNvPr>
          <p:cNvCxnSpPr>
            <a:cxnSpLocks/>
          </p:cNvCxnSpPr>
          <p:nvPr/>
        </p:nvCxnSpPr>
        <p:spPr>
          <a:xfrm>
            <a:off x="1663076" y="5464974"/>
            <a:ext cx="3302" cy="330366"/>
          </a:xfrm>
          <a:prstGeom prst="line">
            <a:avLst/>
          </a:prstGeom>
          <a:ln w="38100" cap="rnd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9152EA1-3490-431B-BADD-D4CA7A6A4AF3}"/>
              </a:ext>
            </a:extLst>
          </p:cNvPr>
          <p:cNvCxnSpPr>
            <a:cxnSpLocks/>
          </p:cNvCxnSpPr>
          <p:nvPr/>
        </p:nvCxnSpPr>
        <p:spPr>
          <a:xfrm>
            <a:off x="4682931" y="5485170"/>
            <a:ext cx="0" cy="293918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77770C-CE3F-470B-BF18-2D6ACAD68493}"/>
              </a:ext>
            </a:extLst>
          </p:cNvPr>
          <p:cNvCxnSpPr>
            <a:cxnSpLocks/>
          </p:cNvCxnSpPr>
          <p:nvPr/>
        </p:nvCxnSpPr>
        <p:spPr>
          <a:xfrm>
            <a:off x="7612517" y="5448722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31FA58-D636-4CAD-9526-6BA42B227312}"/>
              </a:ext>
            </a:extLst>
          </p:cNvPr>
          <p:cNvCxnSpPr>
            <a:cxnSpLocks/>
          </p:cNvCxnSpPr>
          <p:nvPr/>
        </p:nvCxnSpPr>
        <p:spPr>
          <a:xfrm flipV="1">
            <a:off x="1663076" y="5798170"/>
            <a:ext cx="8972408" cy="7983"/>
          </a:xfrm>
          <a:prstGeom prst="curvedConnector3">
            <a:avLst>
              <a:gd name="adj1" fmla="val 50000"/>
            </a:avLst>
          </a:prstGeom>
          <a:ln w="38100" cap="rnd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F74597C-A164-45C5-89D5-ABF59F94548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96000" y="5798168"/>
            <a:ext cx="0" cy="275461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0FEA4A67-80C4-4B91-A8AE-58DB74949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753882"/>
              </p:ext>
            </p:extLst>
          </p:nvPr>
        </p:nvGraphicFramePr>
        <p:xfrm>
          <a:off x="3182167" y="2277007"/>
          <a:ext cx="2787650" cy="1542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676DAE97-7895-4E46-92B1-6B5F38DE1913}"/>
              </a:ext>
            </a:extLst>
          </p:cNvPr>
          <p:cNvGrpSpPr/>
          <p:nvPr/>
        </p:nvGrpSpPr>
        <p:grpSpPr>
          <a:xfrm>
            <a:off x="9182043" y="2192208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CB5B472-BF06-4D43-9DAF-AB77444C102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CB5E51-87B6-4F6C-8D43-323D961D6C28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F7B0351-236A-48EC-9782-8D2246D7EFDC}"/>
              </a:ext>
            </a:extLst>
          </p:cNvPr>
          <p:cNvGrpSpPr/>
          <p:nvPr/>
        </p:nvGrpSpPr>
        <p:grpSpPr>
          <a:xfrm>
            <a:off x="9182043" y="1673354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DA6C70D-5A4B-4204-9854-7A1FD26F0C82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9250C5B-BD96-44F9-8B6A-6DC76EDEF89F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산업 성장</a:t>
              </a:r>
              <a:endParaRPr lang="ko-KR" altLang="en-US" sz="1600" b="1" kern="120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16264F-317E-4988-B103-0EDD84ADBBEE}"/>
              </a:ext>
            </a:extLst>
          </p:cNvPr>
          <p:cNvSpPr/>
          <p:nvPr/>
        </p:nvSpPr>
        <p:spPr>
          <a:xfrm>
            <a:off x="9242929" y="4113925"/>
            <a:ext cx="2785110" cy="12349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연평균 성장률 </a:t>
            </a:r>
            <a:r>
              <a:rPr lang="en-US" altLang="ko-KR" sz="1300" b="1">
                <a:solidFill>
                  <a:schemeClr val="tx1"/>
                </a:solidFill>
              </a:rPr>
              <a:t>13%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의료관련 산업 비중 </a:t>
            </a:r>
            <a:r>
              <a:rPr lang="en-US" altLang="ko-KR" sz="1300" b="1">
                <a:solidFill>
                  <a:schemeClr val="tx1"/>
                </a:solidFill>
              </a:rPr>
              <a:t>30%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의약품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요양서비스 수요 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B44F84-4A4E-4C59-BD32-2BBBE86F1ABB}"/>
              </a:ext>
            </a:extLst>
          </p:cNvPr>
          <p:cNvSpPr/>
          <p:nvPr/>
        </p:nvSpPr>
        <p:spPr>
          <a:xfrm>
            <a:off x="9810116" y="3857001"/>
            <a:ext cx="1796121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헬스케어 산업 성장지표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118731B-D121-43E4-A938-C790F033DCDF}"/>
              </a:ext>
            </a:extLst>
          </p:cNvPr>
          <p:cNvCxnSpPr>
            <a:cxnSpLocks/>
          </p:cNvCxnSpPr>
          <p:nvPr/>
        </p:nvCxnSpPr>
        <p:spPr>
          <a:xfrm>
            <a:off x="10616807" y="5464974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차트 107">
            <a:extLst>
              <a:ext uri="{FF2B5EF4-FFF2-40B4-BE49-F238E27FC236}">
                <a16:creationId xmlns:a16="http://schemas.microsoft.com/office/drawing/2014/main" id="{457F4E2B-702C-441F-B11E-E742AC60B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8265"/>
              </p:ext>
            </p:extLst>
          </p:nvPr>
        </p:nvGraphicFramePr>
        <p:xfrm>
          <a:off x="9242929" y="2272246"/>
          <a:ext cx="2785109" cy="154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751DF-3863-4EA6-9725-859A2FCF5167}"/>
              </a:ext>
            </a:extLst>
          </p:cNvPr>
          <p:cNvSpPr/>
          <p:nvPr/>
        </p:nvSpPr>
        <p:spPr>
          <a:xfrm>
            <a:off x="1332139" y="1067689"/>
            <a:ext cx="9527721" cy="460121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헬스케어 산업에 조기 진입으로 신규 수익 창출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목적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2431966" y="2433346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맞춤형 예측 모형 개발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6B5F05-FBB6-4652-8F5E-3BFA96EB6801}"/>
              </a:ext>
            </a:extLst>
          </p:cNvPr>
          <p:cNvGrpSpPr/>
          <p:nvPr/>
        </p:nvGrpSpPr>
        <p:grpSpPr>
          <a:xfrm>
            <a:off x="2431968" y="2954263"/>
            <a:ext cx="2979642" cy="233983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04E8E1D-54E2-4FC7-83B8-8AE82D036E1D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32F61B-C37F-4593-ADEA-C80D8AFF8E3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8866371" y="2954264"/>
            <a:ext cx="2979641" cy="2335649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5649170" y="2433346"/>
            <a:ext cx="2979644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시장 선점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8866368" y="2433347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유병률 감소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84E676-BCE5-4388-BFCD-C7C4D9D653E3}"/>
              </a:ext>
            </a:extLst>
          </p:cNvPr>
          <p:cNvGrpSpPr/>
          <p:nvPr/>
        </p:nvGrpSpPr>
        <p:grpSpPr>
          <a:xfrm>
            <a:off x="5649170" y="2954263"/>
            <a:ext cx="2979641" cy="2335650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98E2FC-86A4-4517-9958-E270397816AF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B0BB23-E41A-49B5-A4CF-38C47507E6F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8D1EA-4797-4F22-ACA1-D8F01D2AD0F4}"/>
              </a:ext>
            </a:extLst>
          </p:cNvPr>
          <p:cNvSpPr/>
          <p:nvPr/>
        </p:nvSpPr>
        <p:spPr>
          <a:xfrm>
            <a:off x="2535899" y="2954263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혈액검사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r>
              <a:rPr lang="ko-KR" altLang="en-US" sz="1600" b="1">
                <a:solidFill>
                  <a:schemeClr val="tx1"/>
                </a:solidFill>
              </a:rPr>
              <a:t>데이터</a:t>
            </a:r>
            <a:r>
              <a:rPr lang="en-US" altLang="ko-KR" sz="1600" b="1">
                <a:solidFill>
                  <a:schemeClr val="tx1"/>
                </a:solidFill>
              </a:rPr>
              <a:t> ,BMI</a:t>
            </a:r>
            <a:r>
              <a:rPr lang="ko-KR" altLang="en-US" sz="1600" b="1">
                <a:solidFill>
                  <a:schemeClr val="tx1"/>
                </a:solidFill>
              </a:rPr>
              <a:t>등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건강정보 데이터를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이용해 만성질환 사전 예측  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endParaRPr lang="ko-KR" altLang="en-US" sz="16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83A0697-ABBC-4287-8001-4AED245D37E4}"/>
              </a:ext>
            </a:extLst>
          </p:cNvPr>
          <p:cNvSpPr/>
          <p:nvPr/>
        </p:nvSpPr>
        <p:spPr>
          <a:xfrm>
            <a:off x="5753103" y="3250594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저렴하고 대중적인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헬스케어 서비스 제공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저조한 건강관리 사업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이용률</a:t>
            </a:r>
            <a:r>
              <a:rPr lang="en-US" altLang="ko-KR" sz="1600" b="1">
                <a:solidFill>
                  <a:schemeClr val="tx1"/>
                </a:solidFill>
              </a:rPr>
              <a:t>(7%)</a:t>
            </a:r>
            <a:r>
              <a:rPr lang="ko-KR" altLang="en-US" sz="1600" b="1">
                <a:solidFill>
                  <a:schemeClr val="tx1"/>
                </a:solidFill>
              </a:rPr>
              <a:t> 개선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F154D9-776C-4A83-A2BE-8FE57018B53F}"/>
              </a:ext>
            </a:extLst>
          </p:cNvPr>
          <p:cNvSpPr/>
          <p:nvPr/>
        </p:nvSpPr>
        <p:spPr>
          <a:xfrm>
            <a:off x="8970301" y="3009679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생활습관 개선을 위한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트레이닝 프로그램 제작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당뇨 유병률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</a:rPr>
              <a:t>15%</a:t>
            </a:r>
            <a:r>
              <a:rPr lang="ko-KR" altLang="en-US" sz="1600" b="1">
                <a:solidFill>
                  <a:schemeClr val="tx1"/>
                </a:solidFill>
              </a:rPr>
              <a:t>까지 감소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39294E-2AE0-4465-B19A-96760F0E1DBA}"/>
              </a:ext>
            </a:extLst>
          </p:cNvPr>
          <p:cNvSpPr/>
          <p:nvPr/>
        </p:nvSpPr>
        <p:spPr>
          <a:xfrm>
            <a:off x="2431964" y="1237883"/>
            <a:ext cx="9414045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초고령화 사회 진입에 따른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‘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’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08BE6892-DAAE-4618-926C-D2B5C2A705F1}"/>
              </a:ext>
            </a:extLst>
          </p:cNvPr>
          <p:cNvSpPr/>
          <p:nvPr/>
        </p:nvSpPr>
        <p:spPr>
          <a:xfrm>
            <a:off x="355514" y="1274993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지향점</a:t>
            </a:r>
          </a:p>
        </p:txBody>
      </p:sp>
      <p:sp>
        <p:nvSpPr>
          <p:cNvPr id="50" name="화살표: 오각형 49">
            <a:extLst>
              <a:ext uri="{FF2B5EF4-FFF2-40B4-BE49-F238E27FC236}">
                <a16:creationId xmlns:a16="http://schemas.microsoft.com/office/drawing/2014/main" id="{4ABF276A-460B-4B23-B150-C1E67E2B0DFF}"/>
              </a:ext>
            </a:extLst>
          </p:cNvPr>
          <p:cNvSpPr/>
          <p:nvPr/>
        </p:nvSpPr>
        <p:spPr>
          <a:xfrm>
            <a:off x="355514" y="2433346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추진방향</a:t>
            </a:r>
          </a:p>
        </p:txBody>
      </p:sp>
      <p:sp>
        <p:nvSpPr>
          <p:cNvPr id="53" name="화살표: 오각형 52">
            <a:extLst>
              <a:ext uri="{FF2B5EF4-FFF2-40B4-BE49-F238E27FC236}">
                <a16:creationId xmlns:a16="http://schemas.microsoft.com/office/drawing/2014/main" id="{6DD08F14-5A8E-4632-B7F9-8CC7C7B31803}"/>
              </a:ext>
            </a:extLst>
          </p:cNvPr>
          <p:cNvSpPr/>
          <p:nvPr/>
        </p:nvSpPr>
        <p:spPr>
          <a:xfrm>
            <a:off x="355514" y="5652201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추진목적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AF2BA9-D10D-46B4-BCA6-080F53DB15B8}"/>
              </a:ext>
            </a:extLst>
          </p:cNvPr>
          <p:cNvSpPr/>
          <p:nvPr/>
        </p:nvSpPr>
        <p:spPr>
          <a:xfrm>
            <a:off x="2431964" y="5598080"/>
            <a:ext cx="9233562" cy="76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의료</a:t>
            </a:r>
            <a:r>
              <a:rPr lang="en-US" altLang="ko-KR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,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요양 시설에 플랫폼 보급율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50%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달성으로 수익 증대 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1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4F87E2A-E3EC-4E70-92D2-E9B17DA7DBB5}"/>
              </a:ext>
            </a:extLst>
          </p:cNvPr>
          <p:cNvGrpSpPr/>
          <p:nvPr/>
        </p:nvGrpSpPr>
        <p:grpSpPr>
          <a:xfrm>
            <a:off x="6522854" y="2111601"/>
            <a:ext cx="2979642" cy="4562741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7B6EB73-DBD2-4A53-B252-3A272094C4E9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E86E48-7CBD-4F53-8316-CC86C229D231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8837A9-0F2C-4E5F-B561-BEF7B7C73EFB}"/>
              </a:ext>
            </a:extLst>
          </p:cNvPr>
          <p:cNvGrpSpPr/>
          <p:nvPr/>
        </p:nvGrpSpPr>
        <p:grpSpPr>
          <a:xfrm>
            <a:off x="2675309" y="1600209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97D9F9-0554-4135-9826-3EE8DFFC42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C289B5-A1A7-4E1F-9229-E5219F7912A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5A356E-A474-457C-8ED6-9D3BBD12B88C}"/>
              </a:ext>
            </a:extLst>
          </p:cNvPr>
          <p:cNvGrpSpPr/>
          <p:nvPr/>
        </p:nvGrpSpPr>
        <p:grpSpPr>
          <a:xfrm>
            <a:off x="2675307" y="2111601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828F743-BFED-4C60-9CCB-79F58868196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D328B4-EFA7-4B36-B80E-D0B2A0508A50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170728-C58E-43CD-ABAB-55BF4C4A6A24}"/>
              </a:ext>
            </a:extLst>
          </p:cNvPr>
          <p:cNvSpPr/>
          <p:nvPr/>
        </p:nvSpPr>
        <p:spPr>
          <a:xfrm>
            <a:off x="2779240" y="4930451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고령자 대다수가 만성질환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의료비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지출 상위항목이 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환자 비중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의료비 집단 전체 상회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FA50FE7-64DF-4E1A-BBE8-5751F271E87F}"/>
              </a:ext>
            </a:extLst>
          </p:cNvPr>
          <p:cNvGrpSpPr/>
          <p:nvPr/>
        </p:nvGrpSpPr>
        <p:grpSpPr>
          <a:xfrm>
            <a:off x="6522855" y="1600210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63EF652-4D99-42F5-B2E3-D7E0CED000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28AE77-4125-4484-9615-1B829AB8D34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257E00-6C0B-4F60-9079-71E9F7A6A9B1}"/>
              </a:ext>
            </a:extLst>
          </p:cNvPr>
          <p:cNvSpPr/>
          <p:nvPr/>
        </p:nvSpPr>
        <p:spPr>
          <a:xfrm>
            <a:off x="6626787" y="5165014"/>
            <a:ext cx="2771775" cy="16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전체 의료기관 </a:t>
            </a:r>
            <a:r>
              <a:rPr lang="en-US" altLang="ko-KR" sz="1300" b="1">
                <a:solidFill>
                  <a:schemeClr val="tx1"/>
                </a:solidFill>
              </a:rPr>
              <a:t>47% </a:t>
            </a:r>
            <a:r>
              <a:rPr lang="ko-KR" altLang="en-US" sz="1300" b="1">
                <a:solidFill>
                  <a:schemeClr val="tx1"/>
                </a:solidFill>
              </a:rPr>
              <a:t>수도권 집중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지방은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의료시설 공급이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수요를 충족시키지 못함 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55A8B-6F7A-4C5D-9E51-04A1D70F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786" y="2256288"/>
            <a:ext cx="2771776" cy="2772625"/>
          </a:xfrm>
          <a:prstGeom prst="rect">
            <a:avLst/>
          </a:prstGeom>
        </p:spPr>
      </p:pic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8787C51E-1519-4A38-8183-0D3076512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638831"/>
              </p:ext>
            </p:extLst>
          </p:nvPr>
        </p:nvGraphicFramePr>
        <p:xfrm>
          <a:off x="2779240" y="2256288"/>
          <a:ext cx="2771776" cy="2772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468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59A2FE-C380-453E-807A-F828CCAD218E}"/>
              </a:ext>
            </a:extLst>
          </p:cNvPr>
          <p:cNvGrpSpPr/>
          <p:nvPr/>
        </p:nvGrpSpPr>
        <p:grpSpPr>
          <a:xfrm>
            <a:off x="753774" y="2111602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7416C9-C675-4CF5-ABB9-45E5C67D2234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851278-75B4-496A-B029-09ADFF4F7E0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9E2F46D-234C-45BD-B51F-ED6817F112DB}"/>
              </a:ext>
            </a:extLst>
          </p:cNvPr>
          <p:cNvGrpSpPr/>
          <p:nvPr/>
        </p:nvGrpSpPr>
        <p:grpSpPr>
          <a:xfrm>
            <a:off x="752765" y="1600210"/>
            <a:ext cx="1074561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EAA326B-BA86-46A6-913E-F020C04148B1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A4C64A-05B3-4F97-B844-0FC552FDA319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29594F4-471A-45D4-B95F-D59AE5AA2BFC}"/>
              </a:ext>
            </a:extLst>
          </p:cNvPr>
          <p:cNvGrpSpPr/>
          <p:nvPr/>
        </p:nvGrpSpPr>
        <p:grpSpPr>
          <a:xfrm>
            <a:off x="3731404" y="2121058"/>
            <a:ext cx="7766977" cy="4553284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4B14C4-120D-4325-8ACE-BCB7EA9CE40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42259B-C090-4890-AA2F-0078FF82502C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CBC494-0E36-4541-BD6D-388793374D44}"/>
              </a:ext>
            </a:extLst>
          </p:cNvPr>
          <p:cNvSpPr/>
          <p:nvPr/>
        </p:nvSpPr>
        <p:spPr>
          <a:xfrm>
            <a:off x="1057874" y="2370781"/>
            <a:ext cx="10050387" cy="403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C1B80-5442-482C-82D4-259B2497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43" y="2703305"/>
            <a:ext cx="1343767" cy="489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34458F-EEF6-495F-8BD3-E89798EDA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03" y="2055660"/>
            <a:ext cx="1762751" cy="17627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D9BC15-9112-4C87-89EF-3082CCBF0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52" y="2474057"/>
            <a:ext cx="1823993" cy="8560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4398D2-F2B7-4E2E-A323-867348464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29" y="2631071"/>
            <a:ext cx="2359252" cy="6119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E7D9B80-05A8-464F-9087-96817640C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15" y="2757670"/>
            <a:ext cx="1742369" cy="4709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8244FB-465A-4CCA-839F-0051290BB202}"/>
              </a:ext>
            </a:extLst>
          </p:cNvPr>
          <p:cNvSpPr/>
          <p:nvPr/>
        </p:nvSpPr>
        <p:spPr>
          <a:xfrm>
            <a:off x="1177219" y="3615933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스마트 밴드</a:t>
            </a:r>
            <a:r>
              <a:rPr lang="en-US" altLang="ko-KR" sz="1300" b="1">
                <a:solidFill>
                  <a:schemeClr val="tx1"/>
                </a:solidFill>
              </a:rPr>
              <a:t> ‘</a:t>
            </a:r>
            <a:r>
              <a:rPr lang="ko-KR" altLang="en-US" sz="1300" b="1">
                <a:solidFill>
                  <a:schemeClr val="tx1"/>
                </a:solidFill>
              </a:rPr>
              <a:t>심밴드</a:t>
            </a:r>
            <a:r>
              <a:rPr lang="en-US" altLang="ko-KR" sz="1300" b="1">
                <a:solidFill>
                  <a:schemeClr val="tx1"/>
                </a:solidFill>
              </a:rPr>
              <a:t>’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활용한 헬스케어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데이터 저장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분석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플랫폼 </a:t>
            </a:r>
            <a:r>
              <a:rPr lang="en-US" altLang="ko-KR" sz="1300" b="1">
                <a:solidFill>
                  <a:schemeClr val="tx1"/>
                </a:solidFill>
              </a:rPr>
              <a:t>‘SAMI’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C64CE6-E7EE-4042-AE53-377D57BDE253}"/>
              </a:ext>
            </a:extLst>
          </p:cNvPr>
          <p:cNvSpPr/>
          <p:nvPr/>
        </p:nvSpPr>
        <p:spPr>
          <a:xfrm>
            <a:off x="3217340" y="3615932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자생한방병원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보령제약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등과 헬스케어 사업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공동 추진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EFE9ED-AA6D-452A-8255-DE9890F0FE2E}"/>
              </a:ext>
            </a:extLst>
          </p:cNvPr>
          <p:cNvSpPr/>
          <p:nvPr/>
        </p:nvSpPr>
        <p:spPr>
          <a:xfrm>
            <a:off x="5241354" y="3616754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포스코 건설은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송도국제도시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입주민을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건강관리 정보 수집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분석 서비스 제공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5BCAF02-563D-4234-AFCC-DA8E8CA201ED}"/>
              </a:ext>
            </a:extLst>
          </p:cNvPr>
          <p:cNvSpPr/>
          <p:nvPr/>
        </p:nvSpPr>
        <p:spPr>
          <a:xfrm>
            <a:off x="7291234" y="3615931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협력 병원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병원정보시스템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개발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보급 사업추진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231B3B-EDFA-4C6B-BA1A-3AEB3D009E13}"/>
              </a:ext>
            </a:extLst>
          </p:cNvPr>
          <p:cNvSpPr/>
          <p:nvPr/>
        </p:nvSpPr>
        <p:spPr>
          <a:xfrm>
            <a:off x="9280034" y="3618096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서울대 병원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길병원</a:t>
            </a:r>
            <a:r>
              <a:rPr lang="en-US" altLang="ko-KR" sz="1300" b="1">
                <a:solidFill>
                  <a:schemeClr val="tx1"/>
                </a:solidFill>
              </a:rPr>
              <a:t> 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관련 기업 등과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사업 협력 체결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54FBCD-D8EF-45DA-948F-A77A75F4E596}"/>
              </a:ext>
            </a:extLst>
          </p:cNvPr>
          <p:cNvSpPr/>
          <p:nvPr/>
        </p:nvSpPr>
        <p:spPr>
          <a:xfrm>
            <a:off x="1093910" y="5664369"/>
            <a:ext cx="10063320" cy="611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500" b="1">
                <a:solidFill>
                  <a:schemeClr val="tx1"/>
                </a:solidFill>
              </a:rPr>
              <a:t>자사 제품 이용시에만 사용 가능</a:t>
            </a:r>
            <a:r>
              <a:rPr lang="en-US" altLang="ko-KR" sz="1500" b="1">
                <a:solidFill>
                  <a:schemeClr val="tx1"/>
                </a:solidFill>
              </a:rPr>
              <a:t>, </a:t>
            </a:r>
            <a:r>
              <a:rPr lang="ko-KR" altLang="en-US" sz="1500" b="1">
                <a:solidFill>
                  <a:schemeClr val="tx1"/>
                </a:solidFill>
              </a:rPr>
              <a:t>일부 연계 기관에서만 사용 가능</a:t>
            </a:r>
            <a:r>
              <a:rPr lang="en-US" altLang="ko-KR" sz="1500" b="1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02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23A19B4-638E-48F5-AA3E-AB15EF187DEC}"/>
              </a:ext>
            </a:extLst>
          </p:cNvPr>
          <p:cNvGrpSpPr/>
          <p:nvPr/>
        </p:nvGrpSpPr>
        <p:grpSpPr>
          <a:xfrm>
            <a:off x="2121635" y="230833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68F164D-D46B-45EC-984D-02F5BF6EEA3C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E05BE3-1E00-4FC7-94B8-004351DA635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0F7F1F-C461-46CE-8A3C-67A4EF49F984}"/>
              </a:ext>
            </a:extLst>
          </p:cNvPr>
          <p:cNvGrpSpPr/>
          <p:nvPr/>
        </p:nvGrpSpPr>
        <p:grpSpPr>
          <a:xfrm>
            <a:off x="2121636" y="363626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BFEE897-2235-4869-B248-6E3F5105943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CD3599-208E-4630-AB41-62FE597B7BC6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DAB0D2B-F5B1-43C9-8586-28C83B940850}"/>
              </a:ext>
            </a:extLst>
          </p:cNvPr>
          <p:cNvGrpSpPr/>
          <p:nvPr/>
        </p:nvGrpSpPr>
        <p:grpSpPr>
          <a:xfrm>
            <a:off x="2121635" y="496419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D56B938-F8B8-46DE-A396-40D00ECDD0C6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81182B-18B8-43EF-A6EA-6DF389584E5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6C6A03-ACDB-4065-A4BB-1FC807B3CC39}"/>
              </a:ext>
            </a:extLst>
          </p:cNvPr>
          <p:cNvCxnSpPr>
            <a:cxnSpLocks/>
          </p:cNvCxnSpPr>
          <p:nvPr/>
        </p:nvCxnSpPr>
        <p:spPr>
          <a:xfrm>
            <a:off x="5101278" y="256403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9CD6BA2-C78C-4176-AF0E-8A82AA7559E7}"/>
              </a:ext>
            </a:extLst>
          </p:cNvPr>
          <p:cNvCxnSpPr>
            <a:cxnSpLocks/>
          </p:cNvCxnSpPr>
          <p:nvPr/>
        </p:nvCxnSpPr>
        <p:spPr>
          <a:xfrm>
            <a:off x="5101277" y="389196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F9C906-EE17-4F97-8BF8-D1A29B84691E}"/>
              </a:ext>
            </a:extLst>
          </p:cNvPr>
          <p:cNvCxnSpPr>
            <a:cxnSpLocks/>
          </p:cNvCxnSpPr>
          <p:nvPr/>
        </p:nvCxnSpPr>
        <p:spPr>
          <a:xfrm>
            <a:off x="5101277" y="521989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4A440E-94CF-4392-A8C5-F00F3345F556}"/>
              </a:ext>
            </a:extLst>
          </p:cNvPr>
          <p:cNvCxnSpPr/>
          <p:nvPr/>
        </p:nvCxnSpPr>
        <p:spPr>
          <a:xfrm>
            <a:off x="6065240" y="2564031"/>
            <a:ext cx="0" cy="26558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A7E8BD1-D0EE-4740-A05A-25C8143A5728}"/>
              </a:ext>
            </a:extLst>
          </p:cNvPr>
          <p:cNvCxnSpPr>
            <a:cxnSpLocks/>
          </p:cNvCxnSpPr>
          <p:nvPr/>
        </p:nvCxnSpPr>
        <p:spPr>
          <a:xfrm>
            <a:off x="6065240" y="3892828"/>
            <a:ext cx="12891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7847B53-5942-4780-92F7-2F848E8BB69B}"/>
              </a:ext>
            </a:extLst>
          </p:cNvPr>
          <p:cNvGrpSpPr/>
          <p:nvPr/>
        </p:nvGrpSpPr>
        <p:grpSpPr>
          <a:xfrm>
            <a:off x="7354350" y="2117690"/>
            <a:ext cx="2979642" cy="3548542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45036D0-1915-4E3A-93E3-734717B391D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E5CF9D-701E-4479-9093-D7E53E9D22C7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20132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잠재원인 도출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5161AD-F081-498E-8730-7A7A29D785A0}"/>
              </a:ext>
            </a:extLst>
          </p:cNvPr>
          <p:cNvCxnSpPr>
            <a:cxnSpLocks/>
          </p:cNvCxnSpPr>
          <p:nvPr/>
        </p:nvCxnSpPr>
        <p:spPr>
          <a:xfrm flipV="1">
            <a:off x="1385454" y="4368442"/>
            <a:ext cx="8515033" cy="51961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11BCDB-5FC8-4476-8AB3-6928DDE07E31}"/>
              </a:ext>
            </a:extLst>
          </p:cNvPr>
          <p:cNvCxnSpPr>
            <a:cxnSpLocks/>
          </p:cNvCxnSpPr>
          <p:nvPr/>
        </p:nvCxnSpPr>
        <p:spPr>
          <a:xfrm flipV="1">
            <a:off x="4025391" y="2627301"/>
            <a:ext cx="1822241" cy="176712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3B1B722-2670-4E04-B197-A8C283DBB41F}"/>
              </a:ext>
            </a:extLst>
          </p:cNvPr>
          <p:cNvCxnSpPr>
            <a:cxnSpLocks/>
          </p:cNvCxnSpPr>
          <p:nvPr/>
        </p:nvCxnSpPr>
        <p:spPr>
          <a:xfrm>
            <a:off x="2113941" y="4394422"/>
            <a:ext cx="1505952" cy="149984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09A05F-104A-4CC7-BCED-11D55EC2F085}"/>
              </a:ext>
            </a:extLst>
          </p:cNvPr>
          <p:cNvCxnSpPr>
            <a:cxnSpLocks/>
          </p:cNvCxnSpPr>
          <p:nvPr/>
        </p:nvCxnSpPr>
        <p:spPr>
          <a:xfrm flipV="1">
            <a:off x="7837923" y="2646804"/>
            <a:ext cx="1777132" cy="171211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DAEE4B-C0EB-4C8F-96C6-CE7CC5CF0462}"/>
              </a:ext>
            </a:extLst>
          </p:cNvPr>
          <p:cNvSpPr/>
          <p:nvPr/>
        </p:nvSpPr>
        <p:spPr>
          <a:xfrm>
            <a:off x="5276781" y="2047811"/>
            <a:ext cx="1739655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조기진단체계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94297C-BE3E-4F6D-A855-17098B8DFE71}"/>
              </a:ext>
            </a:extLst>
          </p:cNvPr>
          <p:cNvSpPr/>
          <p:nvPr/>
        </p:nvSpPr>
        <p:spPr>
          <a:xfrm>
            <a:off x="9068675" y="2049602"/>
            <a:ext cx="2123768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지역별 의료서비스 불균형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0ED984-5677-4CDE-9962-853A654D1F42}"/>
              </a:ext>
            </a:extLst>
          </p:cNvPr>
          <p:cNvSpPr/>
          <p:nvPr/>
        </p:nvSpPr>
        <p:spPr>
          <a:xfrm>
            <a:off x="2727494" y="5894264"/>
            <a:ext cx="1750797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의료비용 부담증가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DAF845-B20B-4B4B-855F-809ACAF8EE06}"/>
              </a:ext>
            </a:extLst>
          </p:cNvPr>
          <p:cNvSpPr/>
          <p:nvPr/>
        </p:nvSpPr>
        <p:spPr>
          <a:xfrm>
            <a:off x="7173223" y="5903296"/>
            <a:ext cx="1787341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진단 가이드라인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54D153-97AA-41E7-8BF1-C59DFF38270D}"/>
              </a:ext>
            </a:extLst>
          </p:cNvPr>
          <p:cNvCxnSpPr>
            <a:cxnSpLocks/>
          </p:cNvCxnSpPr>
          <p:nvPr/>
        </p:nvCxnSpPr>
        <p:spPr>
          <a:xfrm>
            <a:off x="6550596" y="4385534"/>
            <a:ext cx="1516298" cy="1516298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441C48-6185-48C6-B833-92B12BB4EA92}"/>
              </a:ext>
            </a:extLst>
          </p:cNvPr>
          <p:cNvSpPr/>
          <p:nvPr/>
        </p:nvSpPr>
        <p:spPr>
          <a:xfrm>
            <a:off x="9900146" y="4026533"/>
            <a:ext cx="2144438" cy="683815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급속한 고령화와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만성질환 환자 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FB1AB9-9E50-40A7-90C9-045B18D6BFB7}"/>
              </a:ext>
            </a:extLst>
          </p:cNvPr>
          <p:cNvCxnSpPr/>
          <p:nvPr/>
        </p:nvCxnSpPr>
        <p:spPr>
          <a:xfrm flipH="1">
            <a:off x="1823375" y="4667710"/>
            <a:ext cx="560439" cy="56043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679924-B0AA-4019-B32F-8EC8C93FA259}"/>
              </a:ext>
            </a:extLst>
          </p:cNvPr>
          <p:cNvCxnSpPr>
            <a:cxnSpLocks/>
          </p:cNvCxnSpPr>
          <p:nvPr/>
        </p:nvCxnSpPr>
        <p:spPr>
          <a:xfrm flipH="1">
            <a:off x="3182229" y="5019763"/>
            <a:ext cx="448190" cy="44076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348C6E-A88E-4B57-B4CC-3364BDC7797F}"/>
              </a:ext>
            </a:extLst>
          </p:cNvPr>
          <p:cNvCxnSpPr>
            <a:cxnSpLocks/>
          </p:cNvCxnSpPr>
          <p:nvPr/>
        </p:nvCxnSpPr>
        <p:spPr>
          <a:xfrm flipH="1">
            <a:off x="6598927" y="4784366"/>
            <a:ext cx="367543" cy="368434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258655-6B0B-4105-B2BA-0B4CF12A12B2}"/>
              </a:ext>
            </a:extLst>
          </p:cNvPr>
          <p:cNvCxnSpPr/>
          <p:nvPr/>
        </p:nvCxnSpPr>
        <p:spPr>
          <a:xfrm flipH="1" flipV="1">
            <a:off x="4478291" y="2963157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BC760D9-2D1B-4F7D-BC19-3B35DC4A5CC6}"/>
              </a:ext>
            </a:extLst>
          </p:cNvPr>
          <p:cNvCxnSpPr/>
          <p:nvPr/>
        </p:nvCxnSpPr>
        <p:spPr>
          <a:xfrm flipH="1" flipV="1">
            <a:off x="5558362" y="286693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62572AE-79E0-4053-BB01-305D25C539C9}"/>
              </a:ext>
            </a:extLst>
          </p:cNvPr>
          <p:cNvCxnSpPr/>
          <p:nvPr/>
        </p:nvCxnSpPr>
        <p:spPr>
          <a:xfrm flipH="1" flipV="1">
            <a:off x="8469797" y="2860232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4CE1244-5807-4A01-B7B9-865E0B216A9E}"/>
              </a:ext>
            </a:extLst>
          </p:cNvPr>
          <p:cNvCxnSpPr/>
          <p:nvPr/>
        </p:nvCxnSpPr>
        <p:spPr>
          <a:xfrm flipH="1" flipV="1">
            <a:off x="9369671" y="2847278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B81125-0916-43C6-99FD-DE0F42F63F6E}"/>
              </a:ext>
            </a:extLst>
          </p:cNvPr>
          <p:cNvSpPr/>
          <p:nvPr/>
        </p:nvSpPr>
        <p:spPr>
          <a:xfrm>
            <a:off x="916265" y="5152800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정부지원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54F0C5-4E97-43DF-A49B-E285D9CA7CA8}"/>
              </a:ext>
            </a:extLst>
          </p:cNvPr>
          <p:cNvSpPr/>
          <p:nvPr/>
        </p:nvSpPr>
        <p:spPr>
          <a:xfrm>
            <a:off x="3008250" y="4558292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미흡한 노후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소득보장 정책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58A5C7-734B-4BCB-85E1-F92B7817F961}"/>
              </a:ext>
            </a:extLst>
          </p:cNvPr>
          <p:cNvSpPr/>
          <p:nvPr/>
        </p:nvSpPr>
        <p:spPr>
          <a:xfrm>
            <a:off x="5692198" y="5225427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의료기관 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데이터 공유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BF2954-68BA-4B76-A06A-CF3515305B6B}"/>
              </a:ext>
            </a:extLst>
          </p:cNvPr>
          <p:cNvSpPr/>
          <p:nvPr/>
        </p:nvSpPr>
        <p:spPr>
          <a:xfrm>
            <a:off x="3720141" y="2610691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플랫폼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23BB70-E43B-4688-A1FF-63B351D963EB}"/>
              </a:ext>
            </a:extLst>
          </p:cNvPr>
          <p:cNvSpPr/>
          <p:nvPr/>
        </p:nvSpPr>
        <p:spPr>
          <a:xfrm>
            <a:off x="5337850" y="334211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통합 데이터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시스템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58B3DE-0485-42AA-90CC-D7C49FB261DD}"/>
              </a:ext>
            </a:extLst>
          </p:cNvPr>
          <p:cNvSpPr/>
          <p:nvPr/>
        </p:nvSpPr>
        <p:spPr>
          <a:xfrm>
            <a:off x="7616376" y="248196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인력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5D4C9-7C29-429D-AD51-19CE1E0DC9AB}"/>
              </a:ext>
            </a:extLst>
          </p:cNvPr>
          <p:cNvSpPr/>
          <p:nvPr/>
        </p:nvSpPr>
        <p:spPr>
          <a:xfrm>
            <a:off x="9235965" y="3342213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의료시설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00D369A-55F4-43C5-BC14-8EBAB704F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24340"/>
              </p:ext>
            </p:extLst>
          </p:nvPr>
        </p:nvGraphicFramePr>
        <p:xfrm>
          <a:off x="346537" y="1275071"/>
          <a:ext cx="3560446" cy="1431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42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783311">
                  <a:extLst>
                    <a:ext uri="{9D8B030D-6E8A-4147-A177-3AD203B41FA5}">
                      <a16:colId xmlns:a16="http://schemas.microsoft.com/office/drawing/2014/main" val="1656096510"/>
                    </a:ext>
                  </a:extLst>
                </a:gridCol>
                <a:gridCol w="781493">
                  <a:extLst>
                    <a:ext uri="{9D8B030D-6E8A-4147-A177-3AD203B41FA5}">
                      <a16:colId xmlns:a16="http://schemas.microsoft.com/office/drawing/2014/main" val="2576305705"/>
                    </a:ext>
                  </a:extLst>
                </a:gridCol>
              </a:tblGrid>
              <a:tr h="238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성과지표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현재수준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최종 목표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1. </a:t>
                      </a:r>
                      <a:r>
                        <a:rPr lang="ko-KR" altLang="en-US" sz="900" b="1"/>
                        <a:t>디바이스 연동 플랫폼 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2. </a:t>
                      </a:r>
                      <a:r>
                        <a:rPr lang="ko-KR" altLang="en-US" sz="900" b="1"/>
                        <a:t>서비스 지속 참여율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75%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85096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3. </a:t>
                      </a:r>
                      <a:r>
                        <a:rPr lang="ko-KR" altLang="en-US" sz="900" b="1"/>
                        <a:t>건강행태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개선율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4. </a:t>
                      </a:r>
                      <a:r>
                        <a:rPr lang="ko-KR" altLang="en-US" sz="900" b="1"/>
                        <a:t>건강위험요인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감소율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5. </a:t>
                      </a:r>
                      <a:r>
                        <a:rPr lang="ko-KR" altLang="en-US" sz="900" b="1"/>
                        <a:t>서비스 만족도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80</a:t>
                      </a:r>
                      <a:r>
                        <a:rPr lang="ko-KR" altLang="en-US" sz="900" b="1"/>
                        <a:t>점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</a:tbl>
          </a:graphicData>
        </a:graphic>
      </p:graphicFrame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9D79C0A-E1D2-4592-9A0C-420D1A960328}"/>
              </a:ext>
            </a:extLst>
          </p:cNvPr>
          <p:cNvCxnSpPr/>
          <p:nvPr/>
        </p:nvCxnSpPr>
        <p:spPr>
          <a:xfrm flipH="1" flipV="1">
            <a:off x="3840566" y="360527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E1E1DA-7ED8-4EBA-9349-B2E757DDF2CF}"/>
              </a:ext>
            </a:extLst>
          </p:cNvPr>
          <p:cNvSpPr/>
          <p:nvPr/>
        </p:nvSpPr>
        <p:spPr>
          <a:xfrm>
            <a:off x="3004794" y="3204183"/>
            <a:ext cx="1651832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기업 투자 미흡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90428D2-7C2D-41DF-A1AA-D55C2E688D71}"/>
              </a:ext>
            </a:extLst>
          </p:cNvPr>
          <p:cNvCxnSpPr/>
          <p:nvPr/>
        </p:nvCxnSpPr>
        <p:spPr>
          <a:xfrm flipH="1" flipV="1">
            <a:off x="7726216" y="348988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5B7B1-5570-4366-81F3-5C31D37D8AC2}"/>
              </a:ext>
            </a:extLst>
          </p:cNvPr>
          <p:cNvSpPr/>
          <p:nvPr/>
        </p:nvSpPr>
        <p:spPr>
          <a:xfrm>
            <a:off x="6915867" y="3100425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수도권 인구밀집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6678EC6-5D20-4411-8CC2-CF146615C94F}"/>
              </a:ext>
            </a:extLst>
          </p:cNvPr>
          <p:cNvCxnSpPr>
            <a:cxnSpLocks/>
          </p:cNvCxnSpPr>
          <p:nvPr/>
        </p:nvCxnSpPr>
        <p:spPr>
          <a:xfrm flipH="1">
            <a:off x="7651020" y="5061949"/>
            <a:ext cx="405248" cy="406231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D24590-6F1F-4339-848C-C06FAD0E5C60}"/>
              </a:ext>
            </a:extLst>
          </p:cNvPr>
          <p:cNvSpPr/>
          <p:nvPr/>
        </p:nvSpPr>
        <p:spPr>
          <a:xfrm>
            <a:off x="7253745" y="4644368"/>
            <a:ext cx="1689291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전문가 간 의견차이</a:t>
            </a:r>
            <a:endParaRPr lang="en-US" altLang="ko-KR" sz="13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5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잠재원인 우선순위</a:t>
            </a:r>
            <a:r>
              <a:rPr lang="en-US" altLang="ko-KR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34193"/>
              </p:ext>
            </p:extLst>
          </p:nvPr>
        </p:nvGraphicFramePr>
        <p:xfrm>
          <a:off x="1041031" y="1676197"/>
          <a:ext cx="10116496" cy="448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296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805242912"/>
                    </a:ext>
                  </a:extLst>
                </a:gridCol>
                <a:gridCol w="1477818">
                  <a:extLst>
                    <a:ext uri="{9D8B030D-6E8A-4147-A177-3AD203B41FA5}">
                      <a16:colId xmlns:a16="http://schemas.microsoft.com/office/drawing/2014/main" val="3958692867"/>
                    </a:ext>
                  </a:extLst>
                </a:gridCol>
                <a:gridCol w="1440873">
                  <a:extLst>
                    <a:ext uri="{9D8B030D-6E8A-4147-A177-3AD203B41FA5}">
                      <a16:colId xmlns:a16="http://schemas.microsoft.com/office/drawing/2014/main" val="3637379092"/>
                    </a:ext>
                  </a:extLst>
                </a:gridCol>
                <a:gridCol w="1450109">
                  <a:extLst>
                    <a:ext uri="{9D8B030D-6E8A-4147-A177-3AD203B41FA5}">
                      <a16:colId xmlns:a16="http://schemas.microsoft.com/office/drawing/2014/main" val="780437571"/>
                    </a:ext>
                  </a:extLst>
                </a:gridCol>
              </a:tblGrid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잠재원인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분석가능성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합계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선정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조기진단체계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지역별 의료서비스 불균형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850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진단 가이드라인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0734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의료비용 부담증가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플랫폼 부재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9729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71431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48641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수도권 인구 밀집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683282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간 데이터 공유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37423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전문의 간 의견차이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57076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정부지원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47868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노인 일자리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69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1370</Words>
  <Application>Microsoft Office PowerPoint</Application>
  <PresentationFormat>와이드스크린</PresentationFormat>
  <Paragraphs>615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Futura Std Book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dongyoung kim</cp:lastModifiedBy>
  <cp:revision>170</cp:revision>
  <dcterms:created xsi:type="dcterms:W3CDTF">2019-05-03T11:51:46Z</dcterms:created>
  <dcterms:modified xsi:type="dcterms:W3CDTF">2019-05-16T08:35:32Z</dcterms:modified>
</cp:coreProperties>
</file>